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 snapToObjects="1">
      <p:cViewPr varScale="1">
        <p:scale>
          <a:sx n="79" d="100"/>
          <a:sy n="79" d="100"/>
        </p:scale>
        <p:origin x="1560" y="21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869616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 sz="8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indent="228600">
              <a:spcBef>
                <a:spcPts val="0"/>
              </a:spcBef>
              <a:buSzTx/>
              <a:buNone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indent="457200">
              <a:spcBef>
                <a:spcPts val="0"/>
              </a:spcBef>
              <a:buSzTx/>
              <a:buNone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indent="685800">
              <a:spcBef>
                <a:spcPts val="0"/>
              </a:spcBef>
              <a:buSzTx/>
              <a:buNone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indent="914400">
              <a:spcBef>
                <a:spcPts val="0"/>
              </a:spcBef>
              <a:buSzTx/>
              <a:buNone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2999418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>
            <a:lvl1pPr algn="ctr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 algn="ctr">
              <a:defRPr sz="8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SzTx/>
              <a:buNone/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indent="228600">
              <a:spcBef>
                <a:spcPts val="2000"/>
              </a:spcBef>
              <a:buSzTx/>
              <a:buNone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indent="457200">
              <a:lnSpc>
                <a:spcPct val="20000"/>
              </a:lnSpc>
              <a:buSzTx/>
              <a:buNone/>
              <a:defRPr sz="3000" i="1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703916" indent="-370416">
              <a:lnSpc>
                <a:spcPct val="70000"/>
              </a:lnSpc>
              <a:defRPr sz="3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148416" indent="-370416">
              <a:lnSpc>
                <a:spcPct val="70000"/>
              </a:lnSpc>
              <a:defRPr sz="3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952500" y="3937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200"/>
              </a:spcBef>
              <a:buSzTx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indent="228600">
              <a:spcBef>
                <a:spcPts val="3200"/>
              </a:spcBef>
              <a:buSzTx/>
              <a:buNone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028700" indent="-342900">
              <a:spcBef>
                <a:spcPts val="3200"/>
              </a:spcBef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371600" indent="-342900">
              <a:spcBef>
                <a:spcPts val="3200"/>
              </a:spcBef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714500" indent="-342900">
              <a:spcBef>
                <a:spcPts val="3200"/>
              </a:spcBef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5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-20650"/>
            <a:ext cx="11099800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12533545" y="9295557"/>
            <a:ext cx="396826" cy="406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Announcements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P2 </a:t>
            </a:r>
            <a:r>
              <a:rPr dirty="0"/>
              <a:t>will be assigned today or tomorrow</a:t>
            </a:r>
          </a:p>
          <a:p>
            <a:endParaRPr dirty="0"/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xfrm>
            <a:off x="12604176" y="9295557"/>
            <a:ext cx="25556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Regexp to NFA rules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xfrm>
            <a:off x="952500" y="1911350"/>
            <a:ext cx="11099800" cy="929333"/>
          </a:xfrm>
          <a:prstGeom prst="rect">
            <a:avLst/>
          </a:prstGeom>
        </p:spPr>
        <p:txBody>
          <a:bodyPr/>
          <a:lstStyle/>
          <a:p>
            <a:r>
              <a:t>Rule for iteration A*</a:t>
            </a:r>
          </a:p>
        </p:txBody>
      </p:sp>
      <p:sp>
        <p:nvSpPr>
          <p:cNvPr id="164" name="Shape 1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640972" y="6013450"/>
            <a:ext cx="11099801" cy="3535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484886">
              <a:lnSpc>
                <a:spcPct val="80000"/>
              </a:lnSpc>
              <a:spcBef>
                <a:spcPts val="3400"/>
              </a:spcBef>
              <a:defRPr sz="3486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Make new start state q’ and new final state f’</a:t>
            </a:r>
          </a:p>
          <a:p>
            <a:pPr algn="l" defTabSz="484886">
              <a:lnSpc>
                <a:spcPct val="80000"/>
              </a:lnSpc>
              <a:spcBef>
                <a:spcPts val="3400"/>
              </a:spcBef>
              <a:defRPr sz="3486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Make original final states non-final</a:t>
            </a:r>
          </a:p>
          <a:p>
            <a:pPr algn="l" defTabSz="484886">
              <a:lnSpc>
                <a:spcPct val="80000"/>
              </a:lnSpc>
              <a:spcBef>
                <a:spcPts val="3400"/>
              </a:spcBef>
              <a:defRPr sz="3486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Add to </a:t>
            </a:r>
            <a:r>
              <a:rPr i="1"/>
              <a:t>δ</a:t>
            </a:r>
            <a:r>
              <a:t>:</a:t>
            </a:r>
          </a:p>
          <a:p>
            <a:pPr lvl="1" indent="189737" algn="l" defTabSz="379475">
              <a:lnSpc>
                <a:spcPct val="50000"/>
              </a:lnSpc>
              <a:spcBef>
                <a:spcPts val="900"/>
              </a:spcBef>
              <a:defRPr sz="1992">
                <a:latin typeface="Times"/>
                <a:ea typeface="Times"/>
                <a:cs typeface="Times"/>
                <a:sym typeface="Times"/>
              </a:defRPr>
            </a:pPr>
            <a:r>
              <a:rPr sz="2739"/>
              <a:t>q’,ε → q</a:t>
            </a:r>
            <a:r>
              <a:rPr sz="2075" baseline="-26506"/>
              <a:t>A </a:t>
            </a:r>
            <a:endParaRPr sz="2075" baseline="-26506">
              <a:latin typeface="Arial"/>
              <a:ea typeface="Arial"/>
              <a:cs typeface="Arial"/>
              <a:sym typeface="Arial"/>
            </a:endParaRPr>
          </a:p>
          <a:p>
            <a:pPr lvl="1" indent="189737" algn="l" defTabSz="379475">
              <a:lnSpc>
                <a:spcPct val="50000"/>
              </a:lnSpc>
              <a:spcBef>
                <a:spcPts val="900"/>
              </a:spcBef>
              <a:defRPr sz="2739">
                <a:latin typeface="Times"/>
                <a:ea typeface="Times"/>
                <a:cs typeface="Times"/>
                <a:sym typeface="Times"/>
              </a:defRPr>
            </a:pPr>
            <a:r>
              <a:t>q’,ε→f’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1" indent="189737" algn="l" defTabSz="379475">
              <a:lnSpc>
                <a:spcPct val="50000"/>
              </a:lnSpc>
              <a:spcBef>
                <a:spcPts val="900"/>
              </a:spcBef>
              <a:defRPr sz="1992">
                <a:latin typeface="Times"/>
                <a:ea typeface="Times"/>
                <a:cs typeface="Times"/>
                <a:sym typeface="Times"/>
              </a:defRPr>
            </a:pPr>
            <a:r>
              <a:rPr sz="2739"/>
              <a:t>f’,ε→q</a:t>
            </a:r>
            <a:r>
              <a:rPr sz="2075" baseline="-26506"/>
              <a:t>A </a:t>
            </a:r>
            <a:endParaRPr sz="996"/>
          </a:p>
        </p:txBody>
      </p:sp>
      <p:pic>
        <p:nvPicPr>
          <p:cNvPr id="166" name="Screen Shot 2015-09-15 at 8.39.33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41" y="2692636"/>
            <a:ext cx="10576315" cy="3376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6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2" build="p" animBg="1" advAuto="0"/>
      <p:bldP spid="166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Regexp operator precedence</a:t>
            </a:r>
          </a:p>
        </p:txBody>
      </p:sp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12542908" y="9295557"/>
            <a:ext cx="378099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graphicFrame>
        <p:nvGraphicFramePr>
          <p:cNvPr id="170" name="Table 170"/>
          <p:cNvGraphicFramePr/>
          <p:nvPr/>
        </p:nvGraphicFramePr>
        <p:xfrm>
          <a:off x="2437333" y="2489200"/>
          <a:ext cx="7520532" cy="571500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506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6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6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287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Operator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Precedence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Analogous math operator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7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sym typeface="Helvetica Light"/>
                        </a:rPr>
                        <a:t>|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600">
                          <a:sym typeface="Helvetica Light"/>
                        </a:rPr>
                        <a:t>low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600">
                          <a:sym typeface="Helvetica Light"/>
                        </a:rPr>
                        <a:t>addition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87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sym typeface="Helvetica Light"/>
                        </a:rPr>
                        <a:t>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600">
                          <a:sym typeface="Helvetica Light"/>
                        </a:rPr>
                        <a:t>medium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600">
                          <a:sym typeface="Helvetica Light"/>
                        </a:rPr>
                        <a:t>multiplication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87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6400">
                          <a:sym typeface="Helvetica Light"/>
                        </a:rPr>
                        <a:t>*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600">
                          <a:sym typeface="Helvetica Light"/>
                        </a:rPr>
                        <a:t>high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600">
                          <a:sym typeface="Helvetica Light"/>
                        </a:rPr>
                        <a:t>exponentiation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Tree representation of a regexp</a:t>
            </a:r>
          </a:p>
        </p:txBody>
      </p:sp>
      <p:sp>
        <p:nvSpPr>
          <p:cNvPr id="173" name="Shape 1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174" name="Screen Shot 2015-09-15 at 8.42.4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369" y="2105374"/>
            <a:ext cx="6589539" cy="735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creen Shot 2015-09-15 at 8.43.10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46" y="2757493"/>
            <a:ext cx="5828499" cy="1211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Screen Shot 2015-09-15 at 8.43.29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405" y="4096763"/>
            <a:ext cx="7080620" cy="498485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77" name="Table 177"/>
          <p:cNvGraphicFramePr/>
          <p:nvPr/>
        </p:nvGraphicFramePr>
        <p:xfrm>
          <a:off x="646633" y="5016500"/>
          <a:ext cx="3065436" cy="360384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32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277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</a:rPr>
                        <a:t>Operator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</a:rPr>
                        <a:t>Precedence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27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sym typeface="Helvetica Light"/>
                        </a:rPr>
                        <a:t>|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Light"/>
                        </a:rPr>
                        <a:t>low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27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400">
                          <a:sym typeface="Helvetica Light"/>
                        </a:rPr>
                        <a:t>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Light"/>
                        </a:rPr>
                        <a:t>medium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27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800">
                          <a:sym typeface="Helvetica Light"/>
                        </a:rPr>
                        <a:t>*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Light"/>
                        </a:rPr>
                        <a:t>high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1" animBg="1" advAuto="0"/>
      <p:bldP spid="175" grpId="2" animBg="1" advAuto="0"/>
      <p:bldP spid="176" grpId="3" animBg="1" advAuto="0"/>
      <p:bldP spid="177" grpId="4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Bottom-up conversion</a:t>
            </a:r>
          </a:p>
        </p:txBody>
      </p:sp>
      <p:sp>
        <p:nvSpPr>
          <p:cNvPr id="180" name="Shape 1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181" name="Screen Shot 2015-09-15 at 8.45.11 AM.png"/>
          <p:cNvPicPr>
            <a:picLocks noChangeAspect="1"/>
          </p:cNvPicPr>
          <p:nvPr/>
        </p:nvPicPr>
        <p:blipFill>
          <a:blip r:embed="rId2"/>
          <a:srcRect l="700"/>
          <a:stretch>
            <a:fillRect/>
          </a:stretch>
        </p:blipFill>
        <p:spPr>
          <a:xfrm>
            <a:off x="293796" y="2618525"/>
            <a:ext cx="10801242" cy="4516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Screen Shot 2016-09-15 at 12.20.0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36" y="4947989"/>
            <a:ext cx="1739901" cy="44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Bottom-up conversion</a:t>
            </a:r>
          </a:p>
        </p:txBody>
      </p:sp>
      <p:sp>
        <p:nvSpPr>
          <p:cNvPr id="185" name="Shape 1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186" name="Screen Shot 2015-09-15 at 8.45.4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53" y="2425490"/>
            <a:ext cx="10838983" cy="49026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Screen Shot 2016-09-15 at 12.20.0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236" y="4808289"/>
            <a:ext cx="1739901" cy="44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Bottom-up conversion</a:t>
            </a:r>
          </a:p>
        </p:txBody>
      </p:sp>
      <p:sp>
        <p:nvSpPr>
          <p:cNvPr id="190" name="Shape 1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191" name="Screen Shot 2015-09-15 at 8.46.13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46" y="2709936"/>
            <a:ext cx="10459754" cy="4576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Bottom-up conversion</a:t>
            </a:r>
          </a:p>
        </p:txBody>
      </p:sp>
      <p:sp>
        <p:nvSpPr>
          <p:cNvPr id="194" name="Shape 1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195" name="Screen Shot 2015-09-15 at 8.46.4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28" y="2976377"/>
            <a:ext cx="10052144" cy="4360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Bottom-up conversion</a:t>
            </a:r>
          </a:p>
        </p:txBody>
      </p:sp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199" name="Screen Shot 2015-09-15 at 8.47.3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504" y="2626588"/>
            <a:ext cx="10153792" cy="55146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Bottom-up conversion</a:t>
            </a:r>
          </a:p>
        </p:txBody>
      </p:sp>
      <p:sp>
        <p:nvSpPr>
          <p:cNvPr id="202" name="Shape 2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203" name="Screen Shot 2015-09-15 at 8.47.48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058" y="2453133"/>
            <a:ext cx="10251677" cy="6288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Bottom-up conversion</a:t>
            </a:r>
          </a:p>
        </p:txBody>
      </p:sp>
      <p:sp>
        <p:nvSpPr>
          <p:cNvPr id="206" name="Shape 2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207" name="Screen Shot 2015-09-15 at 8.48.0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346" y="2391236"/>
            <a:ext cx="9856108" cy="5709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900"/>
            </a:lvl1pPr>
          </a:lstStyle>
          <a:p>
            <a:r>
              <a:t>RegExps &amp; DFAs</a:t>
            </a:r>
          </a:p>
        </p:txBody>
      </p:sp>
      <p:sp>
        <p:nvSpPr>
          <p:cNvPr id="124" name="Shape 124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 536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Bottom-up conversion</a:t>
            </a:r>
          </a:p>
        </p:txBody>
      </p:sp>
      <p:sp>
        <p:nvSpPr>
          <p:cNvPr id="210" name="Shape 2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211" name="Screen Shot 2015-09-15 at 8.48.3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652" y="1960205"/>
            <a:ext cx="10046949" cy="6240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Bottom-up conversion</a:t>
            </a:r>
          </a:p>
        </p:txBody>
      </p:sp>
      <p:sp>
        <p:nvSpPr>
          <p:cNvPr id="214" name="Shape 2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215" name="Screen Shot 2015-09-15 at 8.48.5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81" y="1814323"/>
            <a:ext cx="11811888" cy="68857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Regexp to DFAs</a:t>
            </a:r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"/>
          </p:nvPr>
        </p:nvSpPr>
        <p:spPr>
          <a:xfrm>
            <a:off x="952500" y="2609850"/>
            <a:ext cx="11099800" cy="2250282"/>
          </a:xfrm>
          <a:prstGeom prst="rect">
            <a:avLst/>
          </a:prstGeom>
        </p:spPr>
        <p:txBody>
          <a:bodyPr/>
          <a:lstStyle/>
          <a:p>
            <a:r>
              <a:t>We now have an NFA</a:t>
            </a:r>
          </a:p>
          <a:p>
            <a:r>
              <a:t>We need to go to DFA</a:t>
            </a:r>
          </a:p>
        </p:txBody>
      </p:sp>
      <p:sp>
        <p:nvSpPr>
          <p:cNvPr id="219" name="Shape 2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220" name="Screen Shot 2015-09-15 at 8.50.0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833" y="4823323"/>
            <a:ext cx="2504125" cy="4466231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pe 221"/>
          <p:cNvSpPr/>
          <p:nvPr/>
        </p:nvSpPr>
        <p:spPr>
          <a:xfrm>
            <a:off x="5498401" y="6763855"/>
            <a:ext cx="6262498" cy="5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r>
              <a:t>But what’s so great about DFAs?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1" animBg="1" advAuto="0"/>
      <p:bldP spid="221" grpId="2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Table-driven DFAs</a:t>
            </a:r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xfrm>
            <a:off x="952500" y="2609850"/>
            <a:ext cx="11099800" cy="2039045"/>
          </a:xfrm>
          <a:prstGeom prst="rect">
            <a:avLst/>
          </a:prstGeom>
        </p:spPr>
        <p:txBody>
          <a:bodyPr/>
          <a:lstStyle/>
          <a:p>
            <a:pPr defTabSz="578358">
              <a:spcBef>
                <a:spcPts val="4100"/>
              </a:spcBef>
              <a:defRPr sz="4158"/>
            </a:pPr>
            <a:r>
              <a:t>Recall that </a:t>
            </a:r>
            <a:r>
              <a:rPr i="1"/>
              <a:t>δ </a:t>
            </a:r>
            <a:r>
              <a:t>can be expressed as a table</a:t>
            </a:r>
          </a:p>
          <a:p>
            <a:pPr defTabSz="578358">
              <a:spcBef>
                <a:spcPts val="4100"/>
              </a:spcBef>
              <a:defRPr sz="4158"/>
            </a:pPr>
            <a:r>
              <a:t>This leads to a very efficient array representation</a:t>
            </a:r>
            <a:endParaRPr sz="1188"/>
          </a:p>
        </p:txBody>
      </p:sp>
      <p:sp>
        <p:nvSpPr>
          <p:cNvPr id="225" name="Shape 2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226" name="Screen Shot 2015-09-15 at 8.51.2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276" y="4559143"/>
            <a:ext cx="8376065" cy="2387914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227"/>
          <p:cNvSpPr/>
          <p:nvPr/>
        </p:nvSpPr>
        <p:spPr>
          <a:xfrm>
            <a:off x="3968423" y="6647401"/>
            <a:ext cx="3879194" cy="3316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spcBef>
                <a:spcPts val="1200"/>
              </a:spcBef>
              <a:defRPr sz="2200">
                <a:latin typeface="Monaco"/>
                <a:ea typeface="Monaco"/>
                <a:cs typeface="Monaco"/>
                <a:sym typeface="Monaco"/>
              </a:defRPr>
            </a:pPr>
            <a:r>
              <a:t>s = start state</a:t>
            </a:r>
            <a:br/>
            <a:r>
              <a:t>while (more input){ </a:t>
            </a:r>
            <a:endParaRPr sz="1000"/>
          </a:p>
          <a:p>
            <a:pPr lvl="1" algn="l" defTabSz="457200">
              <a:spcBef>
                <a:spcPts val="1200"/>
              </a:spcBef>
              <a:defRPr sz="2200">
                <a:latin typeface="Monaco"/>
                <a:ea typeface="Monaco"/>
                <a:cs typeface="Monaco"/>
                <a:sym typeface="Monaco"/>
              </a:defRPr>
            </a:pPr>
            <a:r>
              <a:t>c = read char </a:t>
            </a:r>
            <a:endParaRPr sz="1000"/>
          </a:p>
          <a:p>
            <a:pPr lvl="1" algn="l" defTabSz="457200">
              <a:spcBef>
                <a:spcPts val="1200"/>
              </a:spcBef>
              <a:defRPr sz="2200">
                <a:latin typeface="Monaco"/>
                <a:ea typeface="Monaco"/>
                <a:cs typeface="Monaco"/>
                <a:sym typeface="Monaco"/>
              </a:defRPr>
            </a:pPr>
            <a:r>
              <a:t>s = table[s][c] </a:t>
            </a:r>
          </a:p>
          <a:p>
            <a:pPr algn="l" defTabSz="457200">
              <a:spcBef>
                <a:spcPts val="1200"/>
              </a:spcBef>
              <a:defRPr sz="2200">
                <a:latin typeface="Monaco"/>
                <a:ea typeface="Monaco"/>
                <a:cs typeface="Monaco"/>
                <a:sym typeface="Monaco"/>
              </a:defRPr>
            </a:pPr>
            <a:r>
              <a:t>} </a:t>
            </a:r>
            <a:endParaRPr sz="1000"/>
          </a:p>
          <a:p>
            <a:pPr algn="l" defTabSz="457200">
              <a:spcBef>
                <a:spcPts val="1200"/>
              </a:spcBef>
              <a:defRPr sz="2200">
                <a:latin typeface="Monaco"/>
                <a:ea typeface="Monaco"/>
                <a:cs typeface="Monaco"/>
                <a:sym typeface="Monaco"/>
              </a:defRPr>
            </a:pPr>
            <a:r>
              <a:t>if s is final, accept </a:t>
            </a:r>
            <a:endParaRPr sz="100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1" build="p" animBg="1" advAuto="0"/>
      <p:bldP spid="226" grpId="2" animBg="1" advAuto="0"/>
      <p:bldP spid="227" grpId="3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FSMs for tokenization</a:t>
            </a:r>
          </a:p>
        </p:txBody>
      </p:sp>
      <p:sp>
        <p:nvSpPr>
          <p:cNvPr id="230" name="Shape 2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FSMs only check for language membership of a string</a:t>
            </a:r>
          </a:p>
          <a:p>
            <a:pPr lvl="1"/>
            <a:r>
              <a:t>the scanner needs to recognize a stream of many different tokens using the longest match</a:t>
            </a:r>
          </a:p>
          <a:p>
            <a:pPr lvl="1"/>
            <a:r>
              <a:t>the scanner needs to know what was matched</a:t>
            </a:r>
          </a:p>
          <a:p>
            <a:r>
              <a:t>Idea: imbue states with actions that will fire when state is reached</a:t>
            </a:r>
          </a:p>
        </p:txBody>
      </p:sp>
      <p:sp>
        <p:nvSpPr>
          <p:cNvPr id="231" name="Shape 2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1" build="p" bldLvl="5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first cut at actions</a:t>
            </a:r>
          </a:p>
        </p:txBody>
      </p:sp>
      <p:sp>
        <p:nvSpPr>
          <p:cNvPr id="234" name="Shape 234"/>
          <p:cNvSpPr>
            <a:spLocks noGrp="1"/>
          </p:cNvSpPr>
          <p:nvPr>
            <p:ph type="body" sz="quarter" idx="1"/>
          </p:nvPr>
        </p:nvSpPr>
        <p:spPr>
          <a:xfrm>
            <a:off x="952500" y="2609850"/>
            <a:ext cx="11099800" cy="1538015"/>
          </a:xfrm>
          <a:prstGeom prst="rect">
            <a:avLst/>
          </a:prstGeom>
        </p:spPr>
        <p:txBody>
          <a:bodyPr/>
          <a:lstStyle/>
          <a:p>
            <a:r>
              <a:rPr dirty="0"/>
              <a:t>Consider the language of Pascal identifiers</a:t>
            </a:r>
          </a:p>
        </p:txBody>
      </p:sp>
      <p:sp>
        <p:nvSpPr>
          <p:cNvPr id="235" name="Shape 2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236" name="Screen Shot 2015-09-15 at 8.58.38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504" y="3667743"/>
            <a:ext cx="5295881" cy="2163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Screen Shot 2015-09-15 at 8.58.48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092" y="3631193"/>
            <a:ext cx="3479820" cy="1546587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238"/>
          <p:cNvSpPr/>
          <p:nvPr/>
        </p:nvSpPr>
        <p:spPr>
          <a:xfrm>
            <a:off x="7385479" y="5319750"/>
            <a:ext cx="3773044" cy="51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rgbClr val="FF0000"/>
                </a:solidFill>
              </a:defRPr>
            </a:lvl1pPr>
          </a:lstStyle>
          <a:p>
            <a:r>
              <a:t>BAD: not longest match</a:t>
            </a:r>
          </a:p>
        </p:txBody>
      </p:sp>
      <p:sp>
        <p:nvSpPr>
          <p:cNvPr id="239" name="Shape 239"/>
          <p:cNvSpPr/>
          <p:nvPr/>
        </p:nvSpPr>
        <p:spPr>
          <a:xfrm>
            <a:off x="952500" y="5972819"/>
            <a:ext cx="11099800" cy="1332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80000"/>
              </a:lnSpc>
              <a:spcBef>
                <a:spcPts val="4200"/>
              </a:spcBef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Accounting for longest matches</a:t>
            </a:r>
          </a:p>
        </p:txBody>
      </p:sp>
      <p:pic>
        <p:nvPicPr>
          <p:cNvPr id="240" name="Screen Shot 2015-09-15 at 9.00.09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575" y="6970079"/>
            <a:ext cx="4990786" cy="2717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Screen Shot 2015-09-15 at 9.00.22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091" y="6931494"/>
            <a:ext cx="4252998" cy="1707087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hape 242"/>
          <p:cNvSpPr/>
          <p:nvPr/>
        </p:nvSpPr>
        <p:spPr>
          <a:xfrm>
            <a:off x="6921879" y="8628100"/>
            <a:ext cx="4700245" cy="9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700">
                <a:solidFill>
                  <a:srgbClr val="FF0000"/>
                </a:solidFill>
              </a:defRPr>
            </a:pPr>
            <a:r>
              <a:t>BAD: maybe we needed that </a:t>
            </a:r>
          </a:p>
          <a:p>
            <a:pPr>
              <a:defRPr sz="2700">
                <a:solidFill>
                  <a:srgbClr val="FF0000"/>
                </a:solidFill>
              </a:defRPr>
            </a:pPr>
            <a:r>
              <a:t>character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1" animBg="1" advAuto="0"/>
      <p:bldP spid="236" grpId="2" animBg="1" advAuto="0"/>
      <p:bldP spid="237" grpId="3" animBg="1" advAuto="0"/>
      <p:bldP spid="238" grpId="4" animBg="1" advAuto="0"/>
      <p:bldP spid="239" grpId="5" animBg="1" advAuto="0"/>
      <p:bldP spid="240" grpId="6" animBg="1" advAuto="0"/>
      <p:bldP spid="241" grpId="7" animBg="1" advAuto="0"/>
      <p:bldP spid="242" grpId="8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second take at actions</a:t>
            </a:r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xfrm>
            <a:off x="952500" y="2609850"/>
            <a:ext cx="11099800" cy="1773288"/>
          </a:xfrm>
          <a:prstGeom prst="rect">
            <a:avLst/>
          </a:prstGeom>
        </p:spPr>
        <p:txBody>
          <a:bodyPr/>
          <a:lstStyle/>
          <a:p>
            <a:r>
              <a:t>Give our FSMs ability to put chars back</a:t>
            </a:r>
          </a:p>
        </p:txBody>
      </p:sp>
      <p:sp>
        <p:nvSpPr>
          <p:cNvPr id="246" name="Shape 2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247" name="Screen Shot 2015-09-15 at 9.02.3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54" y="4305786"/>
            <a:ext cx="4215986" cy="2413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Screen Shot 2015-09-15 at 9.02.52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010" y="4714144"/>
            <a:ext cx="4581572" cy="159644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hape 249"/>
          <p:cNvSpPr/>
          <p:nvPr/>
        </p:nvSpPr>
        <p:spPr>
          <a:xfrm>
            <a:off x="1219200" y="7098793"/>
            <a:ext cx="11099800" cy="1773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80000"/>
              </a:lnSpc>
              <a:spcBef>
                <a:spcPts val="4200"/>
              </a:spcBef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Since we’re allowing our FSM to peek at characters past the end of a valid token, it’s also convenient to add an EOF symbol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1" animBg="1" advAuto="0"/>
      <p:bldP spid="248" grpId="2" animBg="1" advAuto="0"/>
      <p:bldP spid="249" grpId="3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Our first scanner</a:t>
            </a:r>
          </a:p>
        </p:txBody>
      </p:sp>
      <p:sp>
        <p:nvSpPr>
          <p:cNvPr id="252" name="Shape 2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73201">
              <a:spcBef>
                <a:spcPts val="3400"/>
              </a:spcBef>
              <a:defRPr sz="3402"/>
            </a:pPr>
            <a:r>
              <a:t>Consider a language with two statements</a:t>
            </a:r>
          </a:p>
          <a:p>
            <a:pPr lvl="1" indent="185165" defTabSz="473201">
              <a:spcBef>
                <a:spcPts val="1600"/>
              </a:spcBef>
              <a:defRPr sz="2592"/>
            </a:pPr>
            <a:r>
              <a:t>assignments: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ID = expr</a:t>
            </a:r>
          </a:p>
          <a:p>
            <a:pPr lvl="1" indent="185165" defTabSz="473201">
              <a:spcBef>
                <a:spcPts val="1600"/>
              </a:spcBef>
              <a:defRPr sz="2592"/>
            </a:pPr>
            <a:r>
              <a:t>increments: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 ID += expr</a:t>
            </a:r>
          </a:p>
          <a:p>
            <a:pPr defTabSz="473201">
              <a:spcBef>
                <a:spcPts val="3400"/>
              </a:spcBef>
              <a:defRPr sz="3402"/>
            </a:pPr>
            <a:r>
              <a:t>where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expr</a:t>
            </a:r>
            <a:r>
              <a:t> is of the form</a:t>
            </a:r>
          </a:p>
          <a:p>
            <a:pPr lvl="1" indent="185165" defTabSz="473201">
              <a:spcBef>
                <a:spcPts val="1600"/>
              </a:spcBef>
              <a:defRPr sz="2592">
                <a:latin typeface="Monaco"/>
                <a:ea typeface="Monaco"/>
                <a:cs typeface="Monaco"/>
                <a:sym typeface="Monaco"/>
              </a:defRPr>
            </a:pPr>
            <a:r>
              <a:t>ID + ID</a:t>
            </a:r>
          </a:p>
          <a:p>
            <a:pPr lvl="1" indent="185165" defTabSz="473201">
              <a:spcBef>
                <a:spcPts val="1600"/>
              </a:spcBef>
              <a:defRPr sz="2592">
                <a:latin typeface="Monaco"/>
                <a:ea typeface="Monaco"/>
                <a:cs typeface="Monaco"/>
                <a:sym typeface="Monaco"/>
              </a:defRPr>
            </a:pPr>
            <a:r>
              <a:t>ID ^ ID</a:t>
            </a:r>
          </a:p>
          <a:p>
            <a:pPr lvl="1" indent="185165" defTabSz="473201">
              <a:spcBef>
                <a:spcPts val="1600"/>
              </a:spcBef>
              <a:defRPr sz="2592">
                <a:latin typeface="Monaco"/>
                <a:ea typeface="Monaco"/>
                <a:cs typeface="Monaco"/>
                <a:sym typeface="Monaco"/>
              </a:defRPr>
            </a:pPr>
            <a:r>
              <a:t>ID &lt; ID</a:t>
            </a:r>
          </a:p>
          <a:p>
            <a:pPr lvl="1" indent="185165" defTabSz="473201">
              <a:spcBef>
                <a:spcPts val="1600"/>
              </a:spcBef>
              <a:defRPr sz="2592">
                <a:latin typeface="Monaco"/>
                <a:ea typeface="Monaco"/>
                <a:cs typeface="Monaco"/>
                <a:sym typeface="Monaco"/>
              </a:defRPr>
            </a:pPr>
            <a:r>
              <a:t>ID &lt;= ID</a:t>
            </a:r>
          </a:p>
          <a:p>
            <a:pPr defTabSz="473201">
              <a:spcBef>
                <a:spcPts val="3400"/>
              </a:spcBef>
              <a:defRPr sz="3402"/>
            </a:pPr>
            <a:r>
              <a:t>Identifiers ID follow C conventions</a:t>
            </a:r>
          </a:p>
        </p:txBody>
      </p:sp>
      <p:sp>
        <p:nvSpPr>
          <p:cNvPr id="253" name="Shape 2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254" name="Screen Shot 2015-09-15 at 9.06.2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022" y="3548446"/>
            <a:ext cx="5740830" cy="44093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0"/>
                                        <p:tgtEl>
                                          <p:spTgt spid="2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1000"/>
                                        <p:tgtEl>
                                          <p:spTgt spid="2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1" build="p" animBg="1" advAuto="0"/>
      <p:bldP spid="254" grpId="2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Combined DFA</a:t>
            </a:r>
          </a:p>
        </p:txBody>
      </p:sp>
      <p:sp>
        <p:nvSpPr>
          <p:cNvPr id="257" name="Shape 2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258" name="Screen Shot 2015-09-15 at 9.07.0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082" y="1950642"/>
            <a:ext cx="5578400" cy="7480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Screen Shot 2015-09-15 at 9.07.25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194" y="2044645"/>
            <a:ext cx="4677206" cy="7042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creen Shot 2015-09-15 at 9.07.5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" y="0"/>
            <a:ext cx="12984854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Screen Shot 2016-09-15 at 12.21.1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601" y="676721"/>
            <a:ext cx="4064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Screen Shot 2016-09-15 at 12.21.39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929" y="689421"/>
            <a:ext cx="3429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Screen Shot 2016-09-15 at 12.21.39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657" y="702121"/>
            <a:ext cx="342901" cy="31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Pre-class warm up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Write the regexp for Fortran real literals</a:t>
            </a:r>
          </a:p>
          <a:p>
            <a:pPr lvl="1"/>
            <a:r>
              <a:t>An optional sign (‘+’ or ‘-‘)</a:t>
            </a:r>
          </a:p>
          <a:p>
            <a:pPr lvl="1"/>
            <a:r>
              <a:t>An integer or: </a:t>
            </a:r>
          </a:p>
          <a:p>
            <a:pPr lvl="1"/>
            <a:r>
              <a:t>1 or more digits followed by a ‘.’ followed by 0 or more digits</a:t>
            </a:r>
          </a:p>
          <a:p>
            <a:pPr lvl="1"/>
            <a:r>
              <a:t>or: A ‘.’ followed by one or more digits </a:t>
            </a:r>
          </a:p>
          <a:p>
            <a:pPr lvl="1"/>
            <a:endParaRPr/>
          </a:p>
          <a:p>
            <a:pPr defTabSz="457200">
              <a:lnSpc>
                <a:spcPct val="100000"/>
              </a:lnSpc>
              <a:spcBef>
                <a:spcPts val="1200"/>
              </a:spcBef>
              <a:defRPr sz="3300">
                <a:latin typeface="Monaco"/>
                <a:ea typeface="Monaco"/>
                <a:cs typeface="Monaco"/>
                <a:sym typeface="Monaco"/>
              </a:defRPr>
            </a:pPr>
            <a:r>
              <a:t>(‘+’|’-’|ε)(digit+(‘.’|ε))|</a:t>
            </a:r>
          </a:p>
          <a:p>
            <a:pPr defTabSz="457200">
              <a:lnSpc>
                <a:spcPct val="100000"/>
              </a:lnSpc>
              <a:spcBef>
                <a:spcPts val="1200"/>
              </a:spcBef>
              <a:defRPr sz="3300">
                <a:latin typeface="Monaco"/>
                <a:ea typeface="Monaco"/>
                <a:cs typeface="Monaco"/>
                <a:sym typeface="Monaco"/>
              </a:defRPr>
            </a:pPr>
            <a:r>
              <a:t>                 (digit*’.’digit+))</a:t>
            </a:r>
            <a:endParaRPr sz="500"/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xfrm>
            <a:off x="12604176" y="9295557"/>
            <a:ext cx="25556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1" build="p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267" name="Screen Shot 2015-09-15 at 9.08.2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250"/>
            <a:ext cx="13004801" cy="4558879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hape 268"/>
          <p:cNvSpPr/>
          <p:nvPr/>
        </p:nvSpPr>
        <p:spPr>
          <a:xfrm>
            <a:off x="3476232" y="4992750"/>
            <a:ext cx="6836197" cy="378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spcBef>
                <a:spcPts val="1200"/>
              </a:spcBef>
              <a:defRPr sz="2400">
                <a:latin typeface="Monaco"/>
                <a:ea typeface="Monaco"/>
                <a:cs typeface="Monaco"/>
                <a:sym typeface="Monaco"/>
              </a:defRPr>
            </a:pPr>
            <a:r>
              <a:t>do{</a:t>
            </a:r>
          </a:p>
          <a:p>
            <a:pPr lvl="1" algn="l" defTabSz="457200">
              <a:spcBef>
                <a:spcPts val="1200"/>
              </a:spcBef>
              <a:defRPr sz="2400">
                <a:latin typeface="Monaco"/>
                <a:ea typeface="Monaco"/>
                <a:cs typeface="Monaco"/>
                <a:sym typeface="Monaco"/>
              </a:defRPr>
            </a:pPr>
            <a:r>
              <a:t>read char </a:t>
            </a:r>
            <a:endParaRPr sz="1200"/>
          </a:p>
          <a:p>
            <a:pPr lvl="1" algn="l" defTabSz="457200">
              <a:spcBef>
                <a:spcPts val="1200"/>
              </a:spcBef>
              <a:defRPr sz="2400">
                <a:latin typeface="Monaco"/>
                <a:ea typeface="Monaco"/>
                <a:cs typeface="Monaco"/>
                <a:sym typeface="Monaco"/>
              </a:defRPr>
            </a:pPr>
            <a:r>
              <a:t>perform action / update state</a:t>
            </a:r>
            <a:br/>
            <a:r>
              <a:t>if (action was to return a token){ </a:t>
            </a:r>
            <a:endParaRPr sz="1200"/>
          </a:p>
          <a:p>
            <a:pPr algn="l" defTabSz="457200">
              <a:defRPr sz="2400">
                <a:latin typeface="Monaco"/>
                <a:ea typeface="Monaco"/>
                <a:cs typeface="Monaco"/>
                <a:sym typeface="Monaco"/>
              </a:defRPr>
            </a:pPr>
            <a:r>
              <a:t>        start again in start state</a:t>
            </a:r>
          </a:p>
          <a:p>
            <a:pPr lvl="1" algn="l" defTabSz="457200">
              <a:defRPr sz="2400"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algn="l" defTabSz="457200">
              <a:defRPr sz="2400">
                <a:latin typeface="Monaco"/>
                <a:ea typeface="Monaco"/>
                <a:cs typeface="Monaco"/>
                <a:sym typeface="Monaco"/>
              </a:defRPr>
            </a:pPr>
            <a:r>
              <a:t>} (while not EOF or stuck);</a:t>
            </a:r>
          </a:p>
        </p:txBody>
      </p:sp>
      <p:pic>
        <p:nvPicPr>
          <p:cNvPr id="269" name="Screen Shot 2016-09-15 at 12.21.3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514" y="661987"/>
            <a:ext cx="3429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Screen Shot 2016-09-15 at 12.21.3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114" y="661987"/>
            <a:ext cx="3429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Screen Shot 2016-09-15 at 12.21.19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225" y="611187"/>
            <a:ext cx="406400" cy="41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1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Lexical analyzer generators</a:t>
            </a:r>
          </a:p>
        </p:txBody>
      </p:sp>
      <p:sp>
        <p:nvSpPr>
          <p:cNvPr id="274" name="Shape 27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aka scanner generators</a:t>
            </a:r>
          </a:p>
          <a:p>
            <a:r>
              <a:t>The transformation from regexp to scanner is formally defined</a:t>
            </a:r>
          </a:p>
          <a:p>
            <a:r>
              <a:t>Can write tools to synthesize a lexer automatically</a:t>
            </a:r>
          </a:p>
          <a:p>
            <a:pPr lvl="1"/>
            <a:r>
              <a:t>Lex: unix scanner generator</a:t>
            </a:r>
          </a:p>
          <a:p>
            <a:pPr lvl="1"/>
            <a:r>
              <a:t>Flex: fast lex</a:t>
            </a:r>
          </a:p>
          <a:p>
            <a:pPr lvl="1"/>
            <a:r>
              <a:t>JLex: Java version of Lex</a:t>
            </a:r>
          </a:p>
        </p:txBody>
      </p:sp>
      <p:sp>
        <p:nvSpPr>
          <p:cNvPr id="275" name="Shape 2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7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2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1" build="p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JLex</a:t>
            </a:r>
          </a:p>
        </p:txBody>
      </p:sp>
      <p:sp>
        <p:nvSpPr>
          <p:cNvPr id="278" name="Shape 2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Declarative specification</a:t>
            </a:r>
          </a:p>
          <a:p>
            <a:pPr lvl="1"/>
            <a:r>
              <a:t>tell it what you want scanned, it will figure out the rest</a:t>
            </a:r>
          </a:p>
          <a:p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Input</a:t>
            </a:r>
            <a:r>
              <a:t>: set of regexps + associated actions</a:t>
            </a:r>
          </a:p>
          <a:p>
            <a:pPr lvl="1"/>
            <a:r>
              <a:rPr>
                <a:latin typeface="Monaco"/>
                <a:ea typeface="Monaco"/>
                <a:cs typeface="Monaco"/>
                <a:sym typeface="Monaco"/>
              </a:rPr>
              <a:t>xyz.jlex</a:t>
            </a:r>
            <a:r>
              <a:t> file</a:t>
            </a:r>
          </a:p>
          <a:p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Output</a:t>
            </a:r>
            <a:r>
              <a:t>: Java source code for a scanner</a:t>
            </a:r>
          </a:p>
          <a:p>
            <a:pPr lvl="1"/>
            <a:r>
              <a:rPr>
                <a:latin typeface="Monaco"/>
                <a:ea typeface="Monaco"/>
                <a:cs typeface="Monaco"/>
                <a:sym typeface="Monaco"/>
              </a:rPr>
              <a:t>xyz.jlex.java </a:t>
            </a:r>
            <a:r>
              <a:t>source code of scanner</a:t>
            </a:r>
          </a:p>
        </p:txBody>
      </p:sp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1" build="p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jlex format</a:t>
            </a:r>
          </a:p>
        </p:txBody>
      </p:sp>
      <p:sp>
        <p:nvSpPr>
          <p:cNvPr id="282" name="Shape 2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 sections separated by %%</a:t>
            </a:r>
          </a:p>
          <a:p>
            <a:pPr lvl="1"/>
            <a:r>
              <a:t>user code section</a:t>
            </a:r>
          </a:p>
          <a:p>
            <a:pPr lvl="1"/>
            <a:r>
              <a:t>directives</a:t>
            </a:r>
          </a:p>
          <a:p>
            <a:pPr lvl="1"/>
            <a:r>
              <a:t>regular expressions + actions</a:t>
            </a:r>
          </a:p>
        </p:txBody>
      </p:sp>
      <p:sp>
        <p:nvSpPr>
          <p:cNvPr id="283" name="Shape 2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286" name="Screen Shot 2015-09-15 at 9.14.3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85"/>
            <a:ext cx="13004801" cy="9696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Rules section</a:t>
            </a:r>
          </a:p>
        </p:txBody>
      </p:sp>
      <p:sp>
        <p:nvSpPr>
          <p:cNvPr id="289" name="Shape 2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385572">
              <a:spcBef>
                <a:spcPts val="2700"/>
              </a:spcBef>
              <a:defRPr sz="2772"/>
            </a:pPr>
            <a:r>
              <a:t>Format is &lt;regex&gt;{code} where regex is a regular expression for a single token</a:t>
            </a:r>
          </a:p>
          <a:p>
            <a:pPr lvl="1" indent="150876" defTabSz="385572">
              <a:spcBef>
                <a:spcPts val="1300"/>
              </a:spcBef>
              <a:defRPr sz="2112"/>
            </a:pPr>
            <a:r>
              <a:t>can use macros from the directive sections in regex, surround with curly braces</a:t>
            </a:r>
          </a:p>
          <a:p>
            <a:pPr defTabSz="385572">
              <a:spcBef>
                <a:spcPts val="2700"/>
              </a:spcBef>
              <a:defRPr sz="2772"/>
            </a:pPr>
            <a:r>
              <a:t>Conventions</a:t>
            </a:r>
          </a:p>
          <a:p>
            <a:pPr lvl="1" indent="150876" defTabSz="385572">
              <a:spcBef>
                <a:spcPts val="1300"/>
              </a:spcBef>
              <a:defRPr sz="2112"/>
            </a:pPr>
            <a:r>
              <a:t>chars represent themselves (except special characters)</a:t>
            </a:r>
          </a:p>
          <a:p>
            <a:pPr lvl="1" indent="150876" defTabSz="385572">
              <a:spcBef>
                <a:spcPts val="1300"/>
              </a:spcBef>
              <a:defRPr sz="2112"/>
            </a:pPr>
            <a:r>
              <a:t>chars inside “” represent themselves (except \)</a:t>
            </a:r>
          </a:p>
          <a:p>
            <a:pPr defTabSz="385572">
              <a:spcBef>
                <a:spcPts val="2700"/>
              </a:spcBef>
              <a:defRPr sz="2772"/>
            </a:pPr>
            <a:r>
              <a:t>Regexp operators</a:t>
            </a:r>
          </a:p>
          <a:p>
            <a:pPr lvl="1" indent="150876" defTabSz="385572">
              <a:spcBef>
                <a:spcPts val="1300"/>
              </a:spcBef>
              <a:defRPr sz="2112"/>
            </a:pPr>
            <a:r>
              <a:t>| * + ? () .</a:t>
            </a:r>
          </a:p>
          <a:p>
            <a:pPr defTabSz="385572">
              <a:spcBef>
                <a:spcPts val="2700"/>
              </a:spcBef>
              <a:defRPr sz="2772"/>
            </a:pPr>
            <a:r>
              <a:t>Character class operators</a:t>
            </a:r>
          </a:p>
          <a:p>
            <a:pPr lvl="1" indent="150876" defTabSz="385572">
              <a:spcBef>
                <a:spcPts val="1300"/>
              </a:spcBef>
              <a:defRPr sz="2112"/>
            </a:pPr>
            <a:r>
              <a:t>- range</a:t>
            </a:r>
          </a:p>
          <a:p>
            <a:pPr lvl="1" indent="150876" defTabSz="385572">
              <a:spcBef>
                <a:spcPts val="1300"/>
              </a:spcBef>
              <a:defRPr sz="2112"/>
            </a:pPr>
            <a:r>
              <a:t>^ not</a:t>
            </a:r>
          </a:p>
          <a:p>
            <a:pPr lvl="1" indent="150876" defTabSz="385572">
              <a:spcBef>
                <a:spcPts val="1300"/>
              </a:spcBef>
              <a:defRPr sz="2112"/>
            </a:pPr>
            <a:r>
              <a:t>\ escape</a:t>
            </a:r>
          </a:p>
        </p:txBody>
      </p:sp>
      <p:sp>
        <p:nvSpPr>
          <p:cNvPr id="290" name="Shape 2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`</a:t>
            </a:r>
          </a:p>
        </p:txBody>
      </p:sp>
      <p:sp>
        <p:nvSpPr>
          <p:cNvPr id="293" name="Shape 2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294" name="Screen Shot 2015-09-15 at 9.18.53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87" y="2405746"/>
            <a:ext cx="12157312" cy="53124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Last time</a:t>
            </a:r>
          </a:p>
        </p:txBody>
      </p:sp>
      <p:sp>
        <p:nvSpPr>
          <p:cNvPr id="131" name="Shape 1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Explored NFAs</a:t>
            </a:r>
          </a:p>
          <a:p>
            <a:pPr lvl="1"/>
            <a:r>
              <a:t>for every NFA there is an equivalent DFA</a:t>
            </a:r>
          </a:p>
          <a:p>
            <a:pPr lvl="1"/>
            <a:r>
              <a:t>epsilon edges add no expressive power</a:t>
            </a:r>
          </a:p>
          <a:p>
            <a:r>
              <a:t>Introduce regular languages / expressions</a:t>
            </a:r>
          </a:p>
        </p:txBody>
      </p:sp>
      <p:sp>
        <p:nvSpPr>
          <p:cNvPr id="132" name="Shape 132"/>
          <p:cNvSpPr>
            <a:spLocks noGrp="1"/>
          </p:cNvSpPr>
          <p:nvPr>
            <p:ph type="sldNum" sz="quarter" idx="2"/>
          </p:nvPr>
        </p:nvSpPr>
        <p:spPr>
          <a:xfrm>
            <a:off x="12604176" y="9295557"/>
            <a:ext cx="25556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Today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Convert regexps to DFAS</a:t>
            </a:r>
          </a:p>
          <a:p>
            <a:r>
              <a:t>From language recognizers to tokenizers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2604176" y="9295557"/>
            <a:ext cx="25556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Regexp to NFAs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half" idx="1"/>
          </p:nvPr>
        </p:nvSpPr>
        <p:spPr>
          <a:xfrm>
            <a:off x="952500" y="2609850"/>
            <a:ext cx="11099800" cy="2471887"/>
          </a:xfrm>
          <a:prstGeom prst="rect">
            <a:avLst/>
          </a:prstGeom>
        </p:spPr>
        <p:txBody>
          <a:bodyPr/>
          <a:lstStyle/>
          <a:p>
            <a:r>
              <a:t>Literals/epsilon correspond to simple DFAs</a:t>
            </a:r>
          </a:p>
          <a:p>
            <a:r>
              <a:t>Operators correspond to methods of joining DFAs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12604176" y="9295557"/>
            <a:ext cx="25556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41" name="Lec3ep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9500" y="4747448"/>
            <a:ext cx="8181936" cy="6136452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4978400" y="5553235"/>
            <a:ext cx="6385719" cy="75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233679">
              <a:lnSpc>
                <a:spcPct val="50000"/>
              </a:lnSpc>
              <a:spcBef>
                <a:spcPts val="1600"/>
              </a:spcBef>
              <a:defRPr sz="308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x^n, where n is even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or</a:t>
            </a:r>
            <a:r>
              <a:t> divisible by 3</a:t>
            </a:r>
          </a:p>
          <a:p>
            <a:pPr algn="l" defTabSz="233679">
              <a:lnSpc>
                <a:spcPct val="50000"/>
              </a:lnSpc>
              <a:spcBef>
                <a:spcPts val="1600"/>
              </a:spcBef>
              <a:defRPr sz="308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  <a:p>
            <a:pPr algn="l" defTabSz="233679">
              <a:lnSpc>
                <a:spcPct val="50000"/>
              </a:lnSpc>
              <a:spcBef>
                <a:spcPts val="1600"/>
              </a:spcBef>
              <a:defRPr sz="308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  <a:p>
            <a:pPr algn="l" defTabSz="233679">
              <a:lnSpc>
                <a:spcPct val="50000"/>
              </a:lnSpc>
              <a:spcBef>
                <a:spcPts val="1600"/>
              </a:spcBef>
              <a:defRPr sz="308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  <a:p>
            <a:pPr algn="l" defTabSz="233679">
              <a:lnSpc>
                <a:spcPct val="50000"/>
              </a:lnSpc>
              <a:spcBef>
                <a:spcPts val="1600"/>
              </a:spcBef>
              <a:defRPr sz="308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  <a:p>
            <a:pPr algn="l" defTabSz="233679">
              <a:lnSpc>
                <a:spcPct val="50000"/>
              </a:lnSpc>
              <a:spcBef>
                <a:spcPts val="1600"/>
              </a:spcBef>
              <a:defRPr sz="308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1" build="p" animBg="1" advAuto="0"/>
      <p:bldP spid="141" grpId="3" animBg="1" advAuto="0"/>
      <p:bldP spid="142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Regexp to NFA rules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xfrm>
            <a:off x="952500" y="2609850"/>
            <a:ext cx="11099800" cy="929333"/>
          </a:xfrm>
          <a:prstGeom prst="rect">
            <a:avLst/>
          </a:prstGeom>
        </p:spPr>
        <p:txBody>
          <a:bodyPr/>
          <a:lstStyle/>
          <a:p>
            <a:r>
              <a:t>Rules for operands</a:t>
            </a:r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xfrm>
            <a:off x="12604176" y="9295557"/>
            <a:ext cx="25556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147" name="Screen Shot 2015-09-15 at 8.32.5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613" y="3664184"/>
            <a:ext cx="7583663" cy="2235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Screen Shot 2015-09-15 at 8.33.12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269" y="6196040"/>
            <a:ext cx="8812262" cy="2371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1" animBg="1" advAuto="0"/>
      <p:bldP spid="148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Regexp to NFA rules</a:t>
            </a:r>
          </a:p>
        </p:txBody>
      </p:sp>
      <p:sp>
        <p:nvSpPr>
          <p:cNvPr id="151" name="Shape 151"/>
          <p:cNvSpPr>
            <a:spLocks noGrp="1"/>
          </p:cNvSpPr>
          <p:nvPr>
            <p:ph type="body" sz="quarter" idx="1"/>
          </p:nvPr>
        </p:nvSpPr>
        <p:spPr>
          <a:xfrm>
            <a:off x="952500" y="1911350"/>
            <a:ext cx="11099800" cy="929333"/>
          </a:xfrm>
          <a:prstGeom prst="rect">
            <a:avLst/>
          </a:prstGeom>
        </p:spPr>
        <p:txBody>
          <a:bodyPr/>
          <a:lstStyle/>
          <a:p>
            <a:r>
              <a:t>Rules for alternation A|B</a:t>
            </a:r>
          </a:p>
        </p:txBody>
      </p:sp>
      <p:sp>
        <p:nvSpPr>
          <p:cNvPr id="152" name="Shape 152"/>
          <p:cNvSpPr>
            <a:spLocks noGrp="1"/>
          </p:cNvSpPr>
          <p:nvPr>
            <p:ph type="sldNum" sz="quarter" idx="2"/>
          </p:nvPr>
        </p:nvSpPr>
        <p:spPr>
          <a:xfrm>
            <a:off x="12604176" y="9295557"/>
            <a:ext cx="25556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153" name="Screen Shot 2015-09-15 at 8.34.1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56" y="2790277"/>
            <a:ext cx="9754434" cy="3535855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/>
        </p:nvSpPr>
        <p:spPr>
          <a:xfrm>
            <a:off x="640972" y="6013450"/>
            <a:ext cx="11099801" cy="3535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362204">
              <a:lnSpc>
                <a:spcPct val="80000"/>
              </a:lnSpc>
              <a:spcBef>
                <a:spcPts val="2600"/>
              </a:spcBef>
              <a:defRPr sz="2604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Make new start state q’ and new final state f’</a:t>
            </a:r>
          </a:p>
          <a:p>
            <a:pPr algn="l" defTabSz="362204">
              <a:lnSpc>
                <a:spcPct val="80000"/>
              </a:lnSpc>
              <a:spcBef>
                <a:spcPts val="2600"/>
              </a:spcBef>
              <a:defRPr sz="2604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Make original final states non-final</a:t>
            </a:r>
          </a:p>
          <a:p>
            <a:pPr algn="l" defTabSz="362204">
              <a:lnSpc>
                <a:spcPct val="80000"/>
              </a:lnSpc>
              <a:spcBef>
                <a:spcPts val="2600"/>
              </a:spcBef>
              <a:defRPr sz="2604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Add to </a:t>
            </a:r>
            <a:r>
              <a:rPr i="1"/>
              <a:t>δ</a:t>
            </a:r>
            <a:r>
              <a:t>:</a:t>
            </a:r>
          </a:p>
          <a:p>
            <a:pPr marL="283463" lvl="1" indent="-141731" algn="l" defTabSz="283463">
              <a:lnSpc>
                <a:spcPct val="50000"/>
              </a:lnSpc>
              <a:spcBef>
                <a:spcPts val="1400"/>
              </a:spcBef>
              <a:tabLst>
                <a:tab pos="76200" algn="l"/>
                <a:tab pos="279400" algn="l"/>
              </a:tabLst>
              <a:defRPr sz="1488">
                <a:latin typeface="Times"/>
                <a:ea typeface="Times"/>
                <a:cs typeface="Times"/>
                <a:sym typeface="Times"/>
              </a:defRPr>
            </a:pPr>
            <a:r>
              <a:rPr sz="2852"/>
              <a:t>q’,ε → q</a:t>
            </a:r>
            <a:r>
              <a:rPr sz="2356" baseline="-23344"/>
              <a:t>A </a:t>
            </a:r>
            <a:endParaRPr sz="2356">
              <a:latin typeface="Arial"/>
              <a:ea typeface="Arial"/>
              <a:cs typeface="Arial"/>
              <a:sym typeface="Arial"/>
            </a:endParaRPr>
          </a:p>
          <a:p>
            <a:pPr marL="283463" lvl="1" indent="-141731" algn="l" defTabSz="283463">
              <a:lnSpc>
                <a:spcPct val="50000"/>
              </a:lnSpc>
              <a:spcBef>
                <a:spcPts val="1400"/>
              </a:spcBef>
              <a:tabLst>
                <a:tab pos="76200" algn="l"/>
                <a:tab pos="279400" algn="l"/>
              </a:tabLst>
              <a:defRPr sz="1488">
                <a:latin typeface="Times"/>
                <a:ea typeface="Times"/>
                <a:cs typeface="Times"/>
                <a:sym typeface="Times"/>
              </a:defRPr>
            </a:pPr>
            <a:r>
              <a:rPr sz="2852"/>
              <a:t>q’,ε → q</a:t>
            </a:r>
            <a:r>
              <a:rPr sz="2356" baseline="-23344"/>
              <a:t>B </a:t>
            </a:r>
            <a:endParaRPr sz="2852">
              <a:latin typeface="Arial"/>
              <a:ea typeface="Arial"/>
              <a:cs typeface="Arial"/>
              <a:sym typeface="Arial"/>
            </a:endParaRPr>
          </a:p>
          <a:p>
            <a:pPr marL="283463" lvl="1" indent="-141731" algn="l" defTabSz="283463">
              <a:lnSpc>
                <a:spcPct val="50000"/>
              </a:lnSpc>
              <a:spcBef>
                <a:spcPts val="1400"/>
              </a:spcBef>
              <a:tabLst>
                <a:tab pos="76200" algn="l"/>
                <a:tab pos="279400" algn="l"/>
              </a:tabLst>
              <a:defRPr sz="1488">
                <a:latin typeface="Times"/>
                <a:ea typeface="Times"/>
                <a:cs typeface="Times"/>
                <a:sym typeface="Times"/>
              </a:defRPr>
            </a:pPr>
            <a:r>
              <a:rPr sz="2852"/>
              <a:t>F</a:t>
            </a:r>
            <a:r>
              <a:rPr sz="2356" baseline="-23344"/>
              <a:t>a</a:t>
            </a:r>
            <a:r>
              <a:rPr sz="2852"/>
              <a:t>,ε→f’ </a:t>
            </a:r>
            <a:endParaRPr sz="2852">
              <a:latin typeface="Arial"/>
              <a:ea typeface="Arial"/>
              <a:cs typeface="Arial"/>
              <a:sym typeface="Arial"/>
            </a:endParaRPr>
          </a:p>
          <a:p>
            <a:pPr marL="283463" lvl="1" indent="-141731" algn="l" defTabSz="283463">
              <a:lnSpc>
                <a:spcPct val="50000"/>
              </a:lnSpc>
              <a:spcBef>
                <a:spcPts val="1400"/>
              </a:spcBef>
              <a:tabLst>
                <a:tab pos="76200" algn="l"/>
                <a:tab pos="279400" algn="l"/>
              </a:tabLst>
              <a:defRPr sz="1488">
                <a:latin typeface="Times"/>
                <a:ea typeface="Times"/>
                <a:cs typeface="Times"/>
                <a:sym typeface="Times"/>
              </a:defRPr>
            </a:pPr>
            <a:r>
              <a:rPr sz="2852"/>
              <a:t>F</a:t>
            </a:r>
            <a:r>
              <a:rPr sz="2356" baseline="-23344"/>
              <a:t>b</a:t>
            </a:r>
            <a:r>
              <a:rPr sz="2852"/>
              <a:t>,ε→f’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5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1" animBg="1" advAuto="0"/>
      <p:bldP spid="154" grpId="2" build="p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Regexp to NFA rules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sz="quarter" idx="1"/>
          </p:nvPr>
        </p:nvSpPr>
        <p:spPr>
          <a:xfrm>
            <a:off x="952500" y="1911350"/>
            <a:ext cx="11099800" cy="929333"/>
          </a:xfrm>
          <a:prstGeom prst="rect">
            <a:avLst/>
          </a:prstGeom>
        </p:spPr>
        <p:txBody>
          <a:bodyPr/>
          <a:lstStyle/>
          <a:p>
            <a:r>
              <a:t>Rule for catenation A.B</a:t>
            </a:r>
          </a:p>
        </p:txBody>
      </p:sp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xfrm>
            <a:off x="12604176" y="9295557"/>
            <a:ext cx="25556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640972" y="6013450"/>
            <a:ext cx="11099801" cy="3535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461518">
              <a:lnSpc>
                <a:spcPct val="80000"/>
              </a:lnSpc>
              <a:spcBef>
                <a:spcPts val="3300"/>
              </a:spcBef>
              <a:defRPr sz="3318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Make new start state q’ and new final state f’</a:t>
            </a:r>
          </a:p>
          <a:p>
            <a:pPr algn="l" defTabSz="461518">
              <a:lnSpc>
                <a:spcPct val="80000"/>
              </a:lnSpc>
              <a:spcBef>
                <a:spcPts val="3300"/>
              </a:spcBef>
              <a:defRPr sz="3318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Make original final states non-final</a:t>
            </a:r>
          </a:p>
          <a:p>
            <a:pPr algn="l" defTabSz="461518">
              <a:lnSpc>
                <a:spcPct val="80000"/>
              </a:lnSpc>
              <a:spcBef>
                <a:spcPts val="3300"/>
              </a:spcBef>
              <a:defRPr sz="3318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Add to </a:t>
            </a:r>
            <a:r>
              <a:rPr i="1"/>
              <a:t>δ</a:t>
            </a:r>
            <a:r>
              <a:t>:</a:t>
            </a:r>
          </a:p>
          <a:p>
            <a:pPr marL="361188" lvl="1" indent="-180594" algn="l" defTabSz="361188">
              <a:lnSpc>
                <a:spcPct val="40000"/>
              </a:lnSpc>
              <a:spcBef>
                <a:spcPts val="1800"/>
              </a:spcBef>
              <a:tabLst>
                <a:tab pos="101600" algn="l"/>
                <a:tab pos="355600" algn="l"/>
              </a:tabLst>
              <a:defRPr sz="1896">
                <a:latin typeface="Times"/>
                <a:ea typeface="Times"/>
                <a:cs typeface="Times"/>
                <a:sym typeface="Times"/>
              </a:defRPr>
            </a:pPr>
            <a:r>
              <a:rPr sz="2765"/>
              <a:t>q’,ε → q</a:t>
            </a:r>
            <a:r>
              <a:rPr sz="2133" baseline="-25785"/>
              <a:t>A</a:t>
            </a:r>
            <a:endParaRPr sz="2133">
              <a:latin typeface="Arial"/>
              <a:ea typeface="Arial"/>
              <a:cs typeface="Arial"/>
              <a:sym typeface="Arial"/>
            </a:endParaRPr>
          </a:p>
          <a:p>
            <a:pPr marL="361188" lvl="1" indent="-180594" algn="l" defTabSz="361188">
              <a:lnSpc>
                <a:spcPct val="40000"/>
              </a:lnSpc>
              <a:spcBef>
                <a:spcPts val="1800"/>
              </a:spcBef>
              <a:tabLst>
                <a:tab pos="101600" algn="l"/>
                <a:tab pos="355600" algn="l"/>
              </a:tabLst>
              <a:defRPr sz="1896">
                <a:latin typeface="Times"/>
                <a:ea typeface="Times"/>
                <a:cs typeface="Times"/>
                <a:sym typeface="Times"/>
              </a:defRPr>
            </a:pPr>
            <a:r>
              <a:rPr sz="2765"/>
              <a:t>f</a:t>
            </a:r>
            <a:r>
              <a:rPr sz="2133" baseline="-25785"/>
              <a:t>A</a:t>
            </a:r>
            <a:r>
              <a:rPr sz="2765"/>
              <a:t>,ε → q</a:t>
            </a:r>
            <a:r>
              <a:rPr sz="2133" baseline="-25785"/>
              <a:t>B </a:t>
            </a:r>
            <a:endParaRPr sz="2133" baseline="-25785">
              <a:latin typeface="Arial"/>
              <a:ea typeface="Arial"/>
              <a:cs typeface="Arial"/>
              <a:sym typeface="Arial"/>
            </a:endParaRPr>
          </a:p>
          <a:p>
            <a:pPr marL="361188" lvl="1" indent="-180594" algn="l" defTabSz="361188">
              <a:lnSpc>
                <a:spcPct val="40000"/>
              </a:lnSpc>
              <a:spcBef>
                <a:spcPts val="1800"/>
              </a:spcBef>
              <a:tabLst>
                <a:tab pos="101600" algn="l"/>
                <a:tab pos="355600" algn="l"/>
              </a:tabLst>
              <a:defRPr sz="1896">
                <a:latin typeface="Times"/>
                <a:ea typeface="Times"/>
                <a:cs typeface="Times"/>
                <a:sym typeface="Times"/>
              </a:defRPr>
            </a:pPr>
            <a:r>
              <a:rPr sz="2765"/>
              <a:t>f</a:t>
            </a:r>
            <a:r>
              <a:rPr sz="2133" baseline="-25785"/>
              <a:t>b</a:t>
            </a:r>
            <a:r>
              <a:rPr sz="2765"/>
              <a:t>,ε→f’ </a:t>
            </a:r>
          </a:p>
        </p:txBody>
      </p:sp>
      <p:pic>
        <p:nvPicPr>
          <p:cNvPr id="160" name="Screen Shot 2015-09-15 at 8.38.0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310" y="2738072"/>
            <a:ext cx="10518180" cy="32025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2" build="p" animBg="1" advAuto="0"/>
      <p:bldP spid="160" grpId="1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50800" cap="flat">
          <a:solidFill>
            <a:srgbClr val="85888D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797979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889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50800" cap="flat">
          <a:solidFill>
            <a:srgbClr val="85888D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797979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889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793</Words>
  <Application>Microsoft Macintosh PowerPoint</Application>
  <PresentationFormat>Custom</PresentationFormat>
  <Paragraphs>195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Avenir Roman</vt:lpstr>
      <vt:lpstr>Helvetica</vt:lpstr>
      <vt:lpstr>Helvetica Light</vt:lpstr>
      <vt:lpstr>Helvetica Neue</vt:lpstr>
      <vt:lpstr>Helvetica Neue Light</vt:lpstr>
      <vt:lpstr>Helvetica Neue Medium</vt:lpstr>
      <vt:lpstr>Monaco</vt:lpstr>
      <vt:lpstr>Times</vt:lpstr>
      <vt:lpstr>White</vt:lpstr>
      <vt:lpstr>Announcements</vt:lpstr>
      <vt:lpstr>RegExps &amp; DFAs</vt:lpstr>
      <vt:lpstr>Pre-class warm up</vt:lpstr>
      <vt:lpstr>Last time</vt:lpstr>
      <vt:lpstr>Today</vt:lpstr>
      <vt:lpstr>Regexp to NFAs</vt:lpstr>
      <vt:lpstr>Regexp to NFA rules</vt:lpstr>
      <vt:lpstr>Regexp to NFA rules</vt:lpstr>
      <vt:lpstr>Regexp to NFA rules</vt:lpstr>
      <vt:lpstr>Regexp to NFA rules</vt:lpstr>
      <vt:lpstr>Regexp operator precedence</vt:lpstr>
      <vt:lpstr>Tree representation of a regexp</vt:lpstr>
      <vt:lpstr>Bottom-up conversion</vt:lpstr>
      <vt:lpstr>Bottom-up conversion</vt:lpstr>
      <vt:lpstr>Bottom-up conversion</vt:lpstr>
      <vt:lpstr>Bottom-up conversion</vt:lpstr>
      <vt:lpstr>Bottom-up conversion</vt:lpstr>
      <vt:lpstr>Bottom-up conversion</vt:lpstr>
      <vt:lpstr>Bottom-up conversion</vt:lpstr>
      <vt:lpstr>Bottom-up conversion</vt:lpstr>
      <vt:lpstr>Bottom-up conversion</vt:lpstr>
      <vt:lpstr>Regexp to DFAs</vt:lpstr>
      <vt:lpstr>Table-driven DFAs</vt:lpstr>
      <vt:lpstr>FSMs for tokenization</vt:lpstr>
      <vt:lpstr>A first cut at actions</vt:lpstr>
      <vt:lpstr>A second take at actions</vt:lpstr>
      <vt:lpstr>Our first scanner</vt:lpstr>
      <vt:lpstr>Combined DFA</vt:lpstr>
      <vt:lpstr>PowerPoint Presentation</vt:lpstr>
      <vt:lpstr>PowerPoint Presentation</vt:lpstr>
      <vt:lpstr>Lexical analyzer generators</vt:lpstr>
      <vt:lpstr>JLex</vt:lpstr>
      <vt:lpstr>jlex format</vt:lpstr>
      <vt:lpstr>PowerPoint Presentation</vt:lpstr>
      <vt:lpstr>Rules section</vt:lpstr>
      <vt:lpstr>`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Announcements</dc:title>
  <cp:lastModifiedBy>LORIS D'ANTONI</cp:lastModifiedBy>
  <cp:revision>3</cp:revision>
  <dcterms:modified xsi:type="dcterms:W3CDTF">2020-01-27T01:56:35Z</dcterms:modified>
</cp:coreProperties>
</file>